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CA8A086-E5C8-4281-8A08-2208D654E616}"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103762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A8A086-E5C8-4281-8A08-2208D654E616}"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185676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A8A086-E5C8-4281-8A08-2208D654E616}"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365542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A8A086-E5C8-4281-8A08-2208D654E616}"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343060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A8A086-E5C8-4281-8A08-2208D654E616}"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192260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CA8A086-E5C8-4281-8A08-2208D654E616}"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167297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CA8A086-E5C8-4281-8A08-2208D654E616}" type="datetimeFigureOut">
              <a:rPr lang="en-US" smtClean="0"/>
              <a:t>5/6/2022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105269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CA8A086-E5C8-4281-8A08-2208D654E616}" type="datetimeFigureOut">
              <a:rPr lang="en-US" smtClean="0"/>
              <a:t>5/6/2022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173251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A8A086-E5C8-4281-8A08-2208D654E616}" type="datetimeFigureOut">
              <a:rPr lang="en-US" smtClean="0"/>
              <a:t>5/6/2022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308103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A8A086-E5C8-4281-8A08-2208D654E616}"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261708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A8A086-E5C8-4281-8A08-2208D654E616}"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5F35331-CDF1-499B-AC06-F6DB856D2599}" type="slidenum">
              <a:rPr lang="en-US" smtClean="0"/>
              <a:t>‹#›</a:t>
            </a:fld>
            <a:endParaRPr lang="en-US"/>
          </a:p>
        </p:txBody>
      </p:sp>
    </p:spTree>
    <p:extLst>
      <p:ext uri="{BB962C8B-B14F-4D97-AF65-F5344CB8AC3E}">
        <p14:creationId xmlns:p14="http://schemas.microsoft.com/office/powerpoint/2010/main" val="428152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8A086-E5C8-4281-8A08-2208D654E616}" type="datetimeFigureOut">
              <a:rPr lang="en-US" smtClean="0"/>
              <a:t>5/6/2022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35331-CDF1-499B-AC06-F6DB856D2599}" type="slidenum">
              <a:rPr lang="en-US" smtClean="0"/>
              <a:t>‹#›</a:t>
            </a:fld>
            <a:endParaRPr lang="en-US"/>
          </a:p>
        </p:txBody>
      </p:sp>
    </p:spTree>
    <p:extLst>
      <p:ext uri="{BB962C8B-B14F-4D97-AF65-F5344CB8AC3E}">
        <p14:creationId xmlns:p14="http://schemas.microsoft.com/office/powerpoint/2010/main" val="4094635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2304255"/>
          </a:xfrm>
        </p:spPr>
        <p:txBody>
          <a:bodyPr/>
          <a:lstStyle/>
          <a:p>
            <a:pPr rtl="1"/>
            <a:r>
              <a:rPr lang="ar-IQ" b="1" dirty="0"/>
              <a:t/>
            </a:r>
            <a:br>
              <a:rPr lang="ar-IQ" b="1" dirty="0"/>
            </a:br>
            <a:r>
              <a:rPr lang="ar-IQ" b="1" dirty="0" smtClean="0"/>
              <a:t>مشاتل </a:t>
            </a:r>
            <a:r>
              <a:rPr lang="ar-IQ" b="1" dirty="0" err="1" smtClean="0"/>
              <a:t>وأكثار</a:t>
            </a:r>
            <a:r>
              <a:rPr lang="ar-IQ" b="1" dirty="0" smtClean="0"/>
              <a:t> نبات </a:t>
            </a:r>
            <a:r>
              <a:rPr lang="ar-IQ" b="1" dirty="0" smtClean="0"/>
              <a:t>عملي</a:t>
            </a:r>
            <a:br>
              <a:rPr lang="ar-IQ" b="1" dirty="0" smtClean="0"/>
            </a:br>
            <a:r>
              <a:rPr lang="ar-IQ" b="1" dirty="0" smtClean="0"/>
              <a:t>د. </a:t>
            </a:r>
            <a:r>
              <a:rPr lang="ar-IQ" b="1" dirty="0" err="1" smtClean="0"/>
              <a:t>عبدالكاظم</a:t>
            </a:r>
            <a:r>
              <a:rPr lang="ar-IQ" b="1" dirty="0" smtClean="0"/>
              <a:t> ناصر صالح</a:t>
            </a:r>
            <a:r>
              <a:rPr lang="ar-IQ" b="1" dirty="0" smtClean="0"/>
              <a:t> </a:t>
            </a:r>
            <a:endParaRPr lang="en-US" dirty="0"/>
          </a:p>
        </p:txBody>
      </p:sp>
      <p:sp>
        <p:nvSpPr>
          <p:cNvPr id="3" name="عنوان فرعي 2"/>
          <p:cNvSpPr>
            <a:spLocks noGrp="1"/>
          </p:cNvSpPr>
          <p:nvPr>
            <p:ph type="subTitle" idx="1"/>
          </p:nvPr>
        </p:nvSpPr>
        <p:spPr>
          <a:xfrm>
            <a:off x="1371600" y="3429000"/>
            <a:ext cx="6400800" cy="2209800"/>
          </a:xfrm>
        </p:spPr>
        <p:txBody>
          <a:bodyPr>
            <a:normAutofit/>
          </a:bodyPr>
          <a:lstStyle/>
          <a:p>
            <a:pPr rtl="1"/>
            <a:r>
              <a:rPr lang="ar-IQ" sz="4800" b="1" dirty="0" smtClean="0">
                <a:solidFill>
                  <a:srgbClr val="0070C0"/>
                </a:solidFill>
              </a:rPr>
              <a:t>الدرس العملي الاول</a:t>
            </a:r>
          </a:p>
          <a:p>
            <a:pPr rtl="1"/>
            <a:r>
              <a:rPr lang="ar-IQ" sz="4800" b="1" dirty="0" smtClean="0">
                <a:solidFill>
                  <a:srgbClr val="0070C0"/>
                </a:solidFill>
              </a:rPr>
              <a:t>أنواع المشاتل</a:t>
            </a:r>
            <a:endParaRPr lang="en-US" sz="4800" dirty="0">
              <a:solidFill>
                <a:srgbClr val="0070C0"/>
              </a:solidFill>
            </a:endParaRPr>
          </a:p>
        </p:txBody>
      </p:sp>
      <p:pic>
        <p:nvPicPr>
          <p:cNvPr id="1026" name="Picture 2" descr="C:\Users\alMasa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867596"/>
            <a:ext cx="1529890" cy="142637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Masar\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867596"/>
            <a:ext cx="1475655" cy="1426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798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856984" cy="6250706"/>
          </a:xfrm>
        </p:spPr>
        <p:txBody>
          <a:bodyPr>
            <a:normAutofit fontScale="90000"/>
          </a:bodyPr>
          <a:lstStyle/>
          <a:p>
            <a:pPr algn="r" rtl="1"/>
            <a:r>
              <a:rPr lang="ar-IQ" sz="4000" dirty="0" smtClean="0">
                <a:solidFill>
                  <a:srgbClr val="FF0000"/>
                </a:solidFill>
              </a:rPr>
              <a:t>عند تصميم الدورة الزراعية يجب </a:t>
            </a:r>
            <a:r>
              <a:rPr lang="ar-IQ" sz="4000" dirty="0" err="1" smtClean="0">
                <a:solidFill>
                  <a:srgbClr val="FF0000"/>
                </a:solidFill>
              </a:rPr>
              <a:t>الأهتمام</a:t>
            </a:r>
            <a:r>
              <a:rPr lang="ar-IQ" sz="4000" dirty="0" smtClean="0">
                <a:solidFill>
                  <a:srgbClr val="FF0000"/>
                </a:solidFill>
              </a:rPr>
              <a:t> بما يلي:</a:t>
            </a:r>
            <a:br>
              <a:rPr lang="ar-IQ" sz="4000" dirty="0" smtClean="0">
                <a:solidFill>
                  <a:srgbClr val="FF0000"/>
                </a:solidFill>
              </a:rPr>
            </a:br>
            <a:r>
              <a:rPr lang="ar-IQ" sz="4000" dirty="0" smtClean="0"/>
              <a:t>1 – الحفاظ على خصوبة التربة نتيجة نمو النباتات فيها وعلى التربة نفسها عند القيام بقلع الشتلات مع كتله التربة المحيطة بالجذور وخاصة بالنسبة للشتلات المستديمة الخضرة , كالحمضيات والزيتون واضافة كميات من الرمل او التربة الجيدة لها بين فترة واخرى . </a:t>
            </a:r>
            <a:br>
              <a:rPr lang="ar-IQ" sz="4000" dirty="0" smtClean="0"/>
            </a:br>
            <a:r>
              <a:rPr lang="ar-IQ" sz="4000" dirty="0" smtClean="0"/>
              <a:t>2- العمل على تجنب اجهاد قطع معينه دون الاخرى حيث يودي ذلك الى استغلال القطع جميعا استغلالا</a:t>
            </a:r>
            <a:r>
              <a:rPr lang="en-US" sz="4000" dirty="0" smtClean="0"/>
              <a:t>”</a:t>
            </a:r>
            <a:r>
              <a:rPr lang="ar-IQ" sz="4000" dirty="0" smtClean="0"/>
              <a:t> صحيحا</a:t>
            </a:r>
            <a:r>
              <a:rPr lang="en-US" sz="4000" dirty="0" smtClean="0"/>
              <a:t>”</a:t>
            </a:r>
            <a:r>
              <a:rPr lang="ar-IQ" sz="4000" dirty="0" smtClean="0"/>
              <a:t> يساعد على انتاج شتلات ذات نوع جيد .</a:t>
            </a:r>
            <a:br>
              <a:rPr lang="ar-IQ" sz="4000" dirty="0" smtClean="0"/>
            </a:br>
            <a:r>
              <a:rPr lang="ar-IQ" sz="4000" dirty="0" smtClean="0"/>
              <a:t>3 – يجب ان تسمح دورة المشاتل </a:t>
            </a:r>
            <a:r>
              <a:rPr lang="ar-IQ" sz="4000" dirty="0" err="1" smtClean="0"/>
              <a:t>بأنتاج</a:t>
            </a:r>
            <a:r>
              <a:rPr lang="ar-IQ" sz="4000" dirty="0" smtClean="0"/>
              <a:t> شتلات متعددة النوعية ولعدة سنوات دون </a:t>
            </a:r>
            <a:r>
              <a:rPr lang="ar-IQ" sz="4000" dirty="0" err="1" smtClean="0"/>
              <a:t>أنقطاع</a:t>
            </a:r>
            <a:r>
              <a:rPr lang="ar-IQ" sz="4000" dirty="0" smtClean="0"/>
              <a:t> لتغطية حاجة السوق منها .</a:t>
            </a:r>
            <a:endParaRPr lang="en-US" sz="4000" dirty="0"/>
          </a:p>
        </p:txBody>
      </p:sp>
    </p:spTree>
    <p:extLst>
      <p:ext uri="{BB962C8B-B14F-4D97-AF65-F5344CB8AC3E}">
        <p14:creationId xmlns:p14="http://schemas.microsoft.com/office/powerpoint/2010/main" val="138059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74642"/>
          </a:xfrm>
        </p:spPr>
        <p:txBody>
          <a:bodyPr>
            <a:normAutofit/>
          </a:bodyPr>
          <a:lstStyle/>
          <a:p>
            <a:pPr rtl="1"/>
            <a:r>
              <a:rPr lang="ar-IQ" sz="5400" dirty="0" smtClean="0">
                <a:solidFill>
                  <a:srgbClr val="0070C0"/>
                </a:solidFill>
              </a:rPr>
              <a:t>شكرا</a:t>
            </a:r>
            <a:r>
              <a:rPr lang="en-US" sz="5400" dirty="0" smtClean="0">
                <a:solidFill>
                  <a:srgbClr val="0070C0"/>
                </a:solidFill>
              </a:rPr>
              <a:t>”</a:t>
            </a:r>
            <a:r>
              <a:rPr lang="ar-IQ" sz="5400" dirty="0" smtClean="0">
                <a:solidFill>
                  <a:srgbClr val="0070C0"/>
                </a:solidFill>
              </a:rPr>
              <a:t> لحسن لأصغائكم</a:t>
            </a:r>
            <a:endParaRPr lang="en-US" sz="5400" dirty="0">
              <a:solidFill>
                <a:srgbClr val="0070C0"/>
              </a:solidFill>
            </a:endParaRPr>
          </a:p>
        </p:txBody>
      </p:sp>
    </p:spTree>
    <p:extLst>
      <p:ext uri="{BB962C8B-B14F-4D97-AF65-F5344CB8AC3E}">
        <p14:creationId xmlns:p14="http://schemas.microsoft.com/office/powerpoint/2010/main" val="2656010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918648" cy="1296143"/>
          </a:xfrm>
        </p:spPr>
        <p:txBody>
          <a:bodyPr/>
          <a:lstStyle/>
          <a:p>
            <a:pPr algn="r" rtl="1"/>
            <a:r>
              <a:rPr lang="ar-IQ" dirty="0" smtClean="0">
                <a:solidFill>
                  <a:srgbClr val="FF0000"/>
                </a:solidFill>
              </a:rPr>
              <a:t>أنواع المشاتل </a:t>
            </a:r>
            <a:endParaRPr lang="en-US" dirty="0">
              <a:solidFill>
                <a:srgbClr val="FF0000"/>
              </a:solidFill>
            </a:endParaRPr>
          </a:p>
        </p:txBody>
      </p:sp>
      <p:sp>
        <p:nvSpPr>
          <p:cNvPr id="3" name="عنوان فرعي 2"/>
          <p:cNvSpPr>
            <a:spLocks noGrp="1"/>
          </p:cNvSpPr>
          <p:nvPr>
            <p:ph type="subTitle" idx="1"/>
          </p:nvPr>
        </p:nvSpPr>
        <p:spPr>
          <a:xfrm>
            <a:off x="683568" y="1700808"/>
            <a:ext cx="7992888" cy="4752528"/>
          </a:xfrm>
        </p:spPr>
        <p:txBody>
          <a:bodyPr>
            <a:noAutofit/>
          </a:bodyPr>
          <a:lstStyle/>
          <a:p>
            <a:pPr algn="r" rtl="1"/>
            <a:r>
              <a:rPr lang="ar-IQ" sz="3600" dirty="0" smtClean="0">
                <a:solidFill>
                  <a:schemeClr val="tx1"/>
                </a:solidFill>
              </a:rPr>
              <a:t>تعددت رغبات المزارعين واصحاب البساتين وهواة تربية النبات في زراعة انواع واصناف مختلفة وكذلك تنوعت طرق </a:t>
            </a:r>
            <a:r>
              <a:rPr lang="ar-IQ" sz="3600" dirty="0" err="1" smtClean="0">
                <a:solidFill>
                  <a:schemeClr val="tx1"/>
                </a:solidFill>
              </a:rPr>
              <a:t>أكثار</a:t>
            </a:r>
            <a:r>
              <a:rPr lang="ar-IQ" sz="3600" dirty="0" smtClean="0">
                <a:solidFill>
                  <a:schemeClr val="tx1"/>
                </a:solidFill>
              </a:rPr>
              <a:t> النباتات واكتشاف أصول واصناف جديدة سببت أنشاء مشاتل عامة غير متخصصة تستطيع انتاج عدة انواع وأصناف من النباتات بطرقة جيدة وبأسلوب علمي صحيح مما ادى الى انتشار المشاتل المتخصصة في أنتاج نوع معين من الشتلات أو عدة أنواع منها .</a:t>
            </a:r>
            <a:endParaRPr lang="en-US" sz="3600" dirty="0">
              <a:solidFill>
                <a:schemeClr val="tx1"/>
              </a:solidFill>
            </a:endParaRPr>
          </a:p>
        </p:txBody>
      </p:sp>
    </p:spTree>
    <p:extLst>
      <p:ext uri="{BB962C8B-B14F-4D97-AF65-F5344CB8AC3E}">
        <p14:creationId xmlns:p14="http://schemas.microsoft.com/office/powerpoint/2010/main" val="183368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pPr algn="r" rtl="1"/>
            <a:r>
              <a:rPr lang="ar-IQ" sz="4000" dirty="0" smtClean="0">
                <a:solidFill>
                  <a:srgbClr val="FF0000"/>
                </a:solidFill>
              </a:rPr>
              <a:t>المشاتل المتخصصة :</a:t>
            </a:r>
            <a:r>
              <a:rPr lang="ar-IQ" dirty="0" smtClean="0"/>
              <a:t/>
            </a:r>
            <a:br>
              <a:rPr lang="ar-IQ" dirty="0" smtClean="0"/>
            </a:br>
            <a:r>
              <a:rPr lang="ar-IQ" sz="4000" dirty="0" smtClean="0">
                <a:solidFill>
                  <a:schemeClr val="tx2"/>
                </a:solidFill>
              </a:rPr>
              <a:t>1 – مشاتل الفاكهة :</a:t>
            </a:r>
            <a:r>
              <a:rPr lang="ar-IQ" sz="4000" dirty="0" smtClean="0"/>
              <a:t/>
            </a:r>
            <a:br>
              <a:rPr lang="ar-IQ" sz="4000" dirty="0" smtClean="0"/>
            </a:br>
            <a:r>
              <a:rPr lang="ar-IQ" sz="3200" dirty="0" smtClean="0"/>
              <a:t>تقوم هذه المشاتل </a:t>
            </a:r>
            <a:r>
              <a:rPr lang="ar-IQ" sz="3200" dirty="0" err="1" smtClean="0"/>
              <a:t>بأكثار</a:t>
            </a:r>
            <a:r>
              <a:rPr lang="ar-IQ" sz="3200" dirty="0" smtClean="0"/>
              <a:t> الأصول المختلفة من النباتات والتطعيم عليها وكذلك اكثار انواع الفاكهة بالطرق الخضرية الأخرى , وتقسم مشاتل الفاكهة الى مشاتل الفاكهة المتساقطة الأوراق ( الفاكهة </a:t>
            </a:r>
            <a:r>
              <a:rPr lang="ar-IQ" sz="3200" dirty="0" err="1" smtClean="0"/>
              <a:t>النفضية</a:t>
            </a:r>
            <a:r>
              <a:rPr lang="ar-IQ" sz="3200" dirty="0" smtClean="0"/>
              <a:t> ) ومشاتل الفاكهة المستديمة الخضرة .</a:t>
            </a:r>
            <a:br>
              <a:rPr lang="ar-IQ" sz="3200" dirty="0" smtClean="0"/>
            </a:br>
            <a:r>
              <a:rPr lang="ar-IQ" sz="4000" dirty="0" smtClean="0">
                <a:solidFill>
                  <a:schemeClr val="tx2"/>
                </a:solidFill>
              </a:rPr>
              <a:t>2 – مشاتل الزينة : </a:t>
            </a:r>
            <a:r>
              <a:rPr lang="ar-IQ" sz="4000" dirty="0" smtClean="0"/>
              <a:t/>
            </a:r>
            <a:br>
              <a:rPr lang="ar-IQ" sz="4000" dirty="0" smtClean="0"/>
            </a:br>
            <a:r>
              <a:rPr lang="ar-IQ" sz="3600" dirty="0" smtClean="0"/>
              <a:t>تقوم </a:t>
            </a:r>
            <a:r>
              <a:rPr lang="ar-IQ" sz="3600" dirty="0" err="1" smtClean="0"/>
              <a:t>بأكثار</a:t>
            </a:r>
            <a:r>
              <a:rPr lang="ar-IQ" sz="3600" dirty="0" smtClean="0"/>
              <a:t> الأنواع المختلفة من نباتات الزينة كالمتسلقات وشجيرات واشجار الزينة وكذلك </a:t>
            </a:r>
            <a:r>
              <a:rPr lang="ar-IQ" sz="3600" dirty="0" err="1" smtClean="0"/>
              <a:t>أكثار</a:t>
            </a:r>
            <a:r>
              <a:rPr lang="ar-IQ" sz="3600" dirty="0" smtClean="0"/>
              <a:t> النباتات بواسطة الابصال والدرنات واكثار اصول الورد و أنتاج شتلات الأزهار الحولية والمعمرة .  </a:t>
            </a:r>
            <a:endParaRPr lang="en-US" sz="3600" dirty="0"/>
          </a:p>
        </p:txBody>
      </p:sp>
    </p:spTree>
    <p:extLst>
      <p:ext uri="{BB962C8B-B14F-4D97-AF65-F5344CB8AC3E}">
        <p14:creationId xmlns:p14="http://schemas.microsoft.com/office/powerpoint/2010/main" val="1002337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fontScale="90000"/>
          </a:bodyPr>
          <a:lstStyle/>
          <a:p>
            <a:pPr algn="r" rtl="1"/>
            <a:r>
              <a:rPr lang="ar-IQ" sz="4000" dirty="0" smtClean="0">
                <a:solidFill>
                  <a:schemeClr val="tx2"/>
                </a:solidFill>
              </a:rPr>
              <a:t>3</a:t>
            </a:r>
            <a:r>
              <a:rPr lang="ar-IQ" dirty="0" smtClean="0">
                <a:solidFill>
                  <a:schemeClr val="tx2"/>
                </a:solidFill>
              </a:rPr>
              <a:t> – مشاتل الغابات :</a:t>
            </a:r>
            <a:r>
              <a:rPr lang="ar-IQ" dirty="0" smtClean="0"/>
              <a:t/>
            </a:r>
            <a:br>
              <a:rPr lang="ar-IQ" dirty="0" smtClean="0"/>
            </a:br>
            <a:r>
              <a:rPr lang="ar-IQ" sz="4000" dirty="0" smtClean="0"/>
              <a:t>تقوم </a:t>
            </a:r>
            <a:r>
              <a:rPr lang="ar-IQ" sz="4000" dirty="0" err="1" smtClean="0"/>
              <a:t>بأكثار</a:t>
            </a:r>
            <a:r>
              <a:rPr lang="ar-IQ" sz="4000" dirty="0" smtClean="0"/>
              <a:t> وتربية أشجار الغابات </a:t>
            </a:r>
            <a:r>
              <a:rPr lang="ar-IQ" sz="4000" dirty="0" err="1" smtClean="0"/>
              <a:t>بانواعها</a:t>
            </a:r>
            <a:r>
              <a:rPr lang="ar-IQ" sz="4000" dirty="0" smtClean="0"/>
              <a:t> المختلفة والتي تخصص عادة لأنشاء الغابات كما وتكثر فيها النباتات التي تزرع على جوانب الشوارع الرئيسية وفي الحدائق والمتنزهات العامة .</a:t>
            </a:r>
            <a:br>
              <a:rPr lang="ar-IQ" sz="4000" dirty="0" smtClean="0"/>
            </a:br>
            <a:r>
              <a:rPr lang="ar-IQ" sz="4000" dirty="0" smtClean="0"/>
              <a:t>توجد أنواع أخرى من المشاتل تقوم </a:t>
            </a:r>
            <a:r>
              <a:rPr lang="ar-IQ" sz="4000" dirty="0" err="1" smtClean="0"/>
              <a:t>باكثار</a:t>
            </a:r>
            <a:r>
              <a:rPr lang="ar-IQ" sz="4000" dirty="0" smtClean="0"/>
              <a:t> نوع معين من اشجار الغابات المتخصصة أو متخصصة </a:t>
            </a:r>
            <a:r>
              <a:rPr lang="ar-IQ" sz="4000" dirty="0" err="1" smtClean="0"/>
              <a:t>لأنتاج</a:t>
            </a:r>
            <a:r>
              <a:rPr lang="ar-IQ" sz="4000" dirty="0" smtClean="0"/>
              <a:t> عدة أنواع من الشتلات ومنها مشاتل الفاكهة التفاحية ومشاتل الورد ومشاتل </a:t>
            </a:r>
            <a:r>
              <a:rPr lang="ar-IQ" sz="4000" dirty="0" err="1" smtClean="0"/>
              <a:t>القوغ</a:t>
            </a:r>
            <a:r>
              <a:rPr lang="ar-IQ" sz="4000" dirty="0" smtClean="0"/>
              <a:t> ....الخ .</a:t>
            </a:r>
            <a:br>
              <a:rPr lang="ar-IQ" sz="4000" dirty="0" smtClean="0"/>
            </a:br>
            <a:r>
              <a:rPr lang="ar-IQ" sz="4000" dirty="0" smtClean="0"/>
              <a:t>وتقسم هذه المشاتل في العراق الى قسمين رئيسة :</a:t>
            </a:r>
            <a:endParaRPr lang="en-US" sz="4000" dirty="0"/>
          </a:p>
        </p:txBody>
      </p:sp>
    </p:spTree>
    <p:extLst>
      <p:ext uri="{BB962C8B-B14F-4D97-AF65-F5344CB8AC3E}">
        <p14:creationId xmlns:p14="http://schemas.microsoft.com/office/powerpoint/2010/main" val="4149656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568952" cy="6624736"/>
          </a:xfrm>
        </p:spPr>
        <p:txBody>
          <a:bodyPr>
            <a:normAutofit fontScale="90000"/>
          </a:bodyPr>
          <a:lstStyle/>
          <a:p>
            <a:pPr algn="r" rtl="1"/>
            <a:r>
              <a:rPr lang="ar-IQ" sz="3600" dirty="0" smtClean="0">
                <a:solidFill>
                  <a:schemeClr val="tx2"/>
                </a:solidFill>
              </a:rPr>
              <a:t>أ – المشاتل الأهلية :</a:t>
            </a:r>
            <a:r>
              <a:rPr lang="ar-IQ" sz="3600" dirty="0" smtClean="0"/>
              <a:t/>
            </a:r>
            <a:br>
              <a:rPr lang="ar-IQ" sz="3600" dirty="0" smtClean="0"/>
            </a:br>
            <a:r>
              <a:rPr lang="ar-IQ" sz="3600" dirty="0" smtClean="0"/>
              <a:t>تتخصص </a:t>
            </a:r>
            <a:r>
              <a:rPr lang="ar-IQ" sz="3600" dirty="0" err="1" smtClean="0"/>
              <a:t>هذة</a:t>
            </a:r>
            <a:r>
              <a:rPr lang="ar-IQ" sz="3600" dirty="0" smtClean="0"/>
              <a:t> المشاتل في أنتاج شتلات الفاكهة </a:t>
            </a:r>
            <a:r>
              <a:rPr lang="ar-IQ" sz="3600" dirty="0" err="1" smtClean="0"/>
              <a:t>النفضية</a:t>
            </a:r>
            <a:r>
              <a:rPr lang="ar-IQ" sz="3600" dirty="0" smtClean="0"/>
              <a:t> كالمشاتل الموجودة في مدينة بغداد أو تخصص في أنتاج شتلات الفاكهة المستديمة الخضرة كمشاتل الحمضيات في محافظة ديالى , كما تقوم بعض هذه المشاتل </a:t>
            </a:r>
            <a:r>
              <a:rPr lang="ar-IQ" sz="3600" dirty="0" err="1" smtClean="0"/>
              <a:t>بأنتاج</a:t>
            </a:r>
            <a:r>
              <a:rPr lang="ar-IQ" sz="3600" dirty="0" smtClean="0"/>
              <a:t> شتلات الزينة الحولية والمعمرة .</a:t>
            </a:r>
            <a:r>
              <a:rPr lang="ar-IQ" sz="3600" dirty="0"/>
              <a:t> </a:t>
            </a:r>
            <a:r>
              <a:rPr lang="ar-IQ" sz="3600" dirty="0" smtClean="0"/>
              <a:t>وهناك توسع في انشاء هذه المشاتل نتيجة للتوسع في الحركة العمرانية </a:t>
            </a:r>
            <a:r>
              <a:rPr lang="ar-IQ" sz="3600" dirty="0" err="1" smtClean="0"/>
              <a:t>وأزدياد</a:t>
            </a:r>
            <a:r>
              <a:rPr lang="ar-IQ" sz="3600" dirty="0" smtClean="0"/>
              <a:t> الطلب على هذه النباتات من قبل اصحاب الحدائق المنزلية وكذلك الهواه .</a:t>
            </a:r>
            <a:br>
              <a:rPr lang="ar-IQ" sz="3600" dirty="0" smtClean="0"/>
            </a:br>
            <a:r>
              <a:rPr lang="ar-IQ" sz="3600" dirty="0" smtClean="0">
                <a:solidFill>
                  <a:schemeClr val="tx2"/>
                </a:solidFill>
              </a:rPr>
              <a:t>ب – المشاتل الحكومية :</a:t>
            </a:r>
            <a:r>
              <a:rPr lang="ar-IQ" sz="3600" dirty="0" smtClean="0"/>
              <a:t/>
            </a:r>
            <a:br>
              <a:rPr lang="ar-IQ" sz="3600" dirty="0" smtClean="0"/>
            </a:br>
            <a:r>
              <a:rPr lang="ar-IQ" sz="3600" dirty="0" smtClean="0"/>
              <a:t>تعتبر من اهم المشاتل المتخصصة والغرض منها سد الحاجة الطلب على شتلات الفاكهة والزينة وشتلات الغابات , وتباع </a:t>
            </a:r>
            <a:r>
              <a:rPr lang="ar-IQ" sz="3600" dirty="0" err="1" smtClean="0"/>
              <a:t>هذة</a:t>
            </a:r>
            <a:r>
              <a:rPr lang="ar-IQ" sz="3600" dirty="0" smtClean="0"/>
              <a:t> الشتلات بأسعار منخفضة لغرض نشر زراعة هذه الأنواع من النباتات ولتشجيع انتاجها </a:t>
            </a:r>
            <a:r>
              <a:rPr lang="ar-IQ" sz="3600" dirty="0" err="1" smtClean="0"/>
              <a:t>والأستفادة</a:t>
            </a:r>
            <a:r>
              <a:rPr lang="ar-IQ" sz="3600" dirty="0" smtClean="0"/>
              <a:t> منها في </a:t>
            </a:r>
            <a:r>
              <a:rPr lang="ar-IQ" sz="3600" smtClean="0"/>
              <a:t>تجميل المدن . </a:t>
            </a:r>
            <a:endParaRPr lang="en-US" sz="3600" dirty="0"/>
          </a:p>
        </p:txBody>
      </p:sp>
    </p:spTree>
    <p:extLst>
      <p:ext uri="{BB962C8B-B14F-4D97-AF65-F5344CB8AC3E}">
        <p14:creationId xmlns:p14="http://schemas.microsoft.com/office/powerpoint/2010/main" val="591387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fontScale="90000"/>
          </a:bodyPr>
          <a:lstStyle/>
          <a:p>
            <a:pPr algn="r" rtl="1"/>
            <a:r>
              <a:rPr lang="ar-IQ" dirty="0">
                <a:solidFill>
                  <a:srgbClr val="FF0000"/>
                </a:solidFill>
              </a:rPr>
              <a:t>الشروط الخاصة بأنشاء المشاتل :</a:t>
            </a:r>
            <a:br>
              <a:rPr lang="ar-IQ" dirty="0">
                <a:solidFill>
                  <a:srgbClr val="FF0000"/>
                </a:solidFill>
              </a:rPr>
            </a:br>
            <a:r>
              <a:rPr lang="ar-IQ" dirty="0"/>
              <a:t>يجب توفر بعض الشروط الخاصة بأنشاء المشتل قبل </a:t>
            </a:r>
            <a:r>
              <a:rPr lang="ar-IQ" dirty="0" err="1"/>
              <a:t>البدأ</a:t>
            </a:r>
            <a:r>
              <a:rPr lang="ar-IQ" dirty="0"/>
              <a:t> </a:t>
            </a:r>
            <a:r>
              <a:rPr lang="ar-IQ" dirty="0" err="1"/>
              <a:t>بأنتاج</a:t>
            </a:r>
            <a:r>
              <a:rPr lang="ar-IQ" dirty="0"/>
              <a:t> الشتلات التي تعتبر ضرورية لضمان </a:t>
            </a:r>
            <a:r>
              <a:rPr lang="ar-IQ" dirty="0" err="1"/>
              <a:t>الأنتاج</a:t>
            </a:r>
            <a:r>
              <a:rPr lang="ar-IQ" dirty="0"/>
              <a:t> وتنظيم سير العمل فيه وهي :</a:t>
            </a:r>
            <a:br>
              <a:rPr lang="ar-IQ" dirty="0"/>
            </a:br>
            <a:r>
              <a:rPr lang="ar-IQ" dirty="0"/>
              <a:t>1 – أنشاء سياج حول القطع المزروعة </a:t>
            </a:r>
            <a:r>
              <a:rPr lang="ar-IQ" dirty="0" smtClean="0"/>
              <a:t>يكون من </a:t>
            </a:r>
            <a:r>
              <a:rPr lang="ar-IQ" dirty="0"/>
              <a:t>الاسلاك او البناء أو النباتات الشائكة لوقاية وحماية النباتات من التجاوزات .</a:t>
            </a:r>
            <a:br>
              <a:rPr lang="ar-IQ" dirty="0"/>
            </a:br>
            <a:r>
              <a:rPr lang="ar-IQ" dirty="0"/>
              <a:t>2 – تخطيط الممرات الضرورية وتحديد محل المنشآت ثم تخطيط الأرض حسب الانواع والأصناف المراد زراعتها . </a:t>
            </a:r>
            <a:endParaRPr lang="en-US" dirty="0"/>
          </a:p>
        </p:txBody>
      </p:sp>
    </p:spTree>
    <p:extLst>
      <p:ext uri="{BB962C8B-B14F-4D97-AF65-F5344CB8AC3E}">
        <p14:creationId xmlns:p14="http://schemas.microsoft.com/office/powerpoint/2010/main" val="276647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8640960" cy="6394722"/>
          </a:xfrm>
        </p:spPr>
        <p:txBody>
          <a:bodyPr>
            <a:normAutofit/>
          </a:bodyPr>
          <a:lstStyle/>
          <a:p>
            <a:pPr algn="r" rtl="1"/>
            <a:r>
              <a:rPr lang="ar-IQ" sz="3600" dirty="0" smtClean="0"/>
              <a:t>3 – تحديد مصادر المياه وكيفية الوصول اليها وطريقة الري وعمل الأحواض لري </a:t>
            </a:r>
            <a:r>
              <a:rPr lang="ar-IQ" sz="3600" dirty="0" err="1" smtClean="0"/>
              <a:t>الأصص</a:t>
            </a:r>
            <a:r>
              <a:rPr lang="ar-IQ" sz="3600" dirty="0" smtClean="0"/>
              <a:t> والصناديق الخشبية ومد الأنابيب لري الأحواض و مراقد البذور .</a:t>
            </a:r>
            <a:br>
              <a:rPr lang="ar-IQ" sz="3600" dirty="0" smtClean="0"/>
            </a:br>
            <a:r>
              <a:rPr lang="ar-IQ" sz="3600" dirty="0" smtClean="0"/>
              <a:t>4 – تخصيص اماكن لحفظ السنادين والصناديق وكذلك الأسمدة وكل ما تحتاجه عملية </a:t>
            </a:r>
            <a:r>
              <a:rPr lang="ar-IQ" sz="3600" dirty="0" err="1" smtClean="0"/>
              <a:t>الأكثار</a:t>
            </a:r>
            <a:r>
              <a:rPr lang="ar-IQ" sz="3600" dirty="0" smtClean="0"/>
              <a:t> وتنسق جيدا بحيث يمكن الوصول اليها بسهولة .</a:t>
            </a:r>
            <a:br>
              <a:rPr lang="ar-IQ" sz="3600" dirty="0" smtClean="0"/>
            </a:br>
            <a:r>
              <a:rPr lang="ar-IQ" sz="3600" dirty="0" smtClean="0"/>
              <a:t>5 – تخصيص اماكن لنشر البذور وتجفيفها وحفضها لحين زراعتها.</a:t>
            </a:r>
            <a:br>
              <a:rPr lang="ar-IQ" sz="3600" dirty="0" smtClean="0"/>
            </a:br>
            <a:r>
              <a:rPr lang="ar-IQ" sz="3600" dirty="0" smtClean="0"/>
              <a:t>6 – تخطيط الحقل بحيث تخصص أماكن لزراعة العقل والبذور التي تزرع لغرض انتاج أصول الى حين أجراء موعد تطعيمها .</a:t>
            </a:r>
            <a:endParaRPr lang="en-US" sz="3600" dirty="0"/>
          </a:p>
        </p:txBody>
      </p:sp>
    </p:spTree>
    <p:extLst>
      <p:ext uri="{BB962C8B-B14F-4D97-AF65-F5344CB8AC3E}">
        <p14:creationId xmlns:p14="http://schemas.microsoft.com/office/powerpoint/2010/main" val="285187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784976" cy="6624736"/>
          </a:xfrm>
        </p:spPr>
        <p:txBody>
          <a:bodyPr>
            <a:normAutofit fontScale="90000"/>
          </a:bodyPr>
          <a:lstStyle/>
          <a:p>
            <a:pPr algn="r" rtl="1"/>
            <a:r>
              <a:rPr lang="ar-IQ" dirty="0" smtClean="0">
                <a:solidFill>
                  <a:srgbClr val="FF0000"/>
                </a:solidFill>
              </a:rPr>
              <a:t>تخطيط المشتل </a:t>
            </a:r>
            <a:r>
              <a:rPr lang="ar-IQ" dirty="0" smtClean="0"/>
              <a:t/>
            </a:r>
            <a:br>
              <a:rPr lang="ar-IQ" dirty="0" smtClean="0"/>
            </a:br>
            <a:r>
              <a:rPr lang="ar-IQ" sz="4000" dirty="0" smtClean="0"/>
              <a:t>يجب مراعاة النقاط التالية عند تخطيط المشتل وهي:</a:t>
            </a:r>
            <a:br>
              <a:rPr lang="ar-IQ" sz="4000" dirty="0" smtClean="0"/>
            </a:br>
            <a:r>
              <a:rPr lang="ar-IQ" sz="4000" dirty="0" smtClean="0"/>
              <a:t>1 – توزيع الظل والضوء بصورة منتظمة على النباتات المزروعة عن طريق تنظيم خطوط الزراعة ( المروز) </a:t>
            </a:r>
            <a:r>
              <a:rPr lang="ar-IQ" sz="4000" dirty="0" err="1" smtClean="0"/>
              <a:t>بألأتجاه</a:t>
            </a:r>
            <a:r>
              <a:rPr lang="ar-IQ" sz="4000" dirty="0" smtClean="0"/>
              <a:t> من الشمال الى الجنوب او من الشرق الى الغرب .</a:t>
            </a:r>
            <a:br>
              <a:rPr lang="ar-IQ" sz="4000" dirty="0" smtClean="0"/>
            </a:br>
            <a:r>
              <a:rPr lang="ar-IQ" sz="4000" dirty="0" smtClean="0"/>
              <a:t>2 – عمل طرق واسعة لحركة الساحبات والأجهزة المرتبطة بها خلال أرض المشتل في اي وقت تحتاج اليها العمليات الزراعية ولأي قطع من المشتل وبلا صعوبة , كما يجب عمل مسافات كافية حول القطع المزروعة في نهاية الخطوط </a:t>
            </a:r>
            <a:r>
              <a:rPr lang="ar-IQ" sz="4000" dirty="0" err="1" smtClean="0"/>
              <a:t>لأستدارة</a:t>
            </a:r>
            <a:r>
              <a:rPr lang="ar-IQ" sz="4000" dirty="0" smtClean="0"/>
              <a:t> العجلات مع الأجهزة المرتبطة بها .</a:t>
            </a:r>
            <a:endParaRPr lang="en-US" sz="4000" dirty="0"/>
          </a:p>
        </p:txBody>
      </p:sp>
    </p:spTree>
    <p:extLst>
      <p:ext uri="{BB962C8B-B14F-4D97-AF65-F5344CB8AC3E}">
        <p14:creationId xmlns:p14="http://schemas.microsoft.com/office/powerpoint/2010/main" val="335895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6624736"/>
          </a:xfrm>
        </p:spPr>
        <p:txBody>
          <a:bodyPr>
            <a:normAutofit fontScale="90000"/>
          </a:bodyPr>
          <a:lstStyle/>
          <a:p>
            <a:pPr algn="r" rtl="1"/>
            <a:r>
              <a:rPr lang="ar-IQ" sz="3600" dirty="0" smtClean="0"/>
              <a:t>3 – اذا كانت مساحة المشتل كبيرة فيجب تقسيمها الى قطع أصغر وذلك ليسهل العمل فيها على ان </a:t>
            </a:r>
            <a:r>
              <a:rPr lang="ar-IQ" sz="3600" dirty="0" err="1" smtClean="0"/>
              <a:t>تتوسطها</a:t>
            </a:r>
            <a:r>
              <a:rPr lang="ar-IQ" sz="3600" dirty="0" smtClean="0"/>
              <a:t> طرق عريضة تسمح بمرور الساحبات وعربات النقل وأجهزة الحراثة ونقل الشتلات الى محلات بيعها .</a:t>
            </a:r>
            <a:br>
              <a:rPr lang="ar-IQ" sz="3600" dirty="0" smtClean="0"/>
            </a:br>
            <a:r>
              <a:rPr lang="ar-IQ" sz="3600" dirty="0" smtClean="0"/>
              <a:t>يعتمد عدد القطع التي يحتوي عليها المشتل على المساحة الكلية له وعلى انواع الأصناف التي يقوم بزراعتها أصحاب المشاتل . </a:t>
            </a:r>
            <a:br>
              <a:rPr lang="ar-IQ" sz="3600" dirty="0" smtClean="0"/>
            </a:br>
            <a:r>
              <a:rPr lang="ar-IQ" sz="4000" dirty="0" smtClean="0">
                <a:solidFill>
                  <a:srgbClr val="FF0000"/>
                </a:solidFill>
              </a:rPr>
              <a:t>دورة المشتل ( الدورة الزراعية )</a:t>
            </a:r>
            <a:br>
              <a:rPr lang="ar-IQ" sz="4000" dirty="0" smtClean="0">
                <a:solidFill>
                  <a:srgbClr val="FF0000"/>
                </a:solidFill>
              </a:rPr>
            </a:br>
            <a:r>
              <a:rPr lang="ar-IQ" sz="3600" dirty="0" smtClean="0"/>
              <a:t>يقصد بالدورة الزراعية تعاقب زراعة النباتات بصورة منتظمة من سنة الى أخرى في مساحة معينة من الأرض . الغرض منها انتاج شتلات قوية جيدة النمو خالية من الأمراض والحشرات بدون </a:t>
            </a:r>
            <a:r>
              <a:rPr lang="ar-IQ" sz="3600" dirty="0" err="1" smtClean="0"/>
              <a:t>أجهاد</a:t>
            </a:r>
            <a:r>
              <a:rPr lang="ar-IQ" sz="3600" dirty="0" smtClean="0"/>
              <a:t> التربة والتأكيد على صفاتها الفيزيائية والكيميائية والمواد الغذائية الموجودة فيها والتي بدورها تؤثر على انتاج المحاصيل المزروعة في السنين اللاحقة .</a:t>
            </a:r>
            <a:endParaRPr lang="en-US" sz="3600" dirty="0"/>
          </a:p>
        </p:txBody>
      </p:sp>
    </p:spTree>
    <p:extLst>
      <p:ext uri="{BB962C8B-B14F-4D97-AF65-F5344CB8AC3E}">
        <p14:creationId xmlns:p14="http://schemas.microsoft.com/office/powerpoint/2010/main" val="16392483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155</Words>
  <Application>Microsoft Office PowerPoint</Application>
  <PresentationFormat>عرض على الشاشة (3:4)‏</PresentationFormat>
  <Paragraphs>14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 مشاتل وأكثار نبات عملي د. عبدالكاظم ناصر صالح </vt:lpstr>
      <vt:lpstr>أنواع المشاتل </vt:lpstr>
      <vt:lpstr>المشاتل المتخصصة : 1 – مشاتل الفاكهة : تقوم هذه المشاتل بأكثار الأصول المختلفة من النباتات والتطعيم عليها وكذلك اكثار انواع الفاكهة بالطرق الخضرية الأخرى , وتقسم مشاتل الفاكهة الى مشاتل الفاكهة المتساقطة الأوراق ( الفاكهة النفضية ) ومشاتل الفاكهة المستديمة الخضرة . 2 – مشاتل الزينة :  تقوم بأكثار الأنواع المختلفة من نباتات الزينة كالمتسلقات وشجيرات واشجار الزينة وكذلك أكثار النباتات بواسطة الابصال والدرنات واكثار اصول الورد و أنتاج شتلات الأزهار الحولية والمعمرة .  </vt:lpstr>
      <vt:lpstr>3 – مشاتل الغابات : تقوم بأكثار وتربية أشجار الغابات بانواعها المختلفة والتي تخصص عادة لأنشاء الغابات كما وتكثر فيها النباتات التي تزرع على جوانب الشوارع الرئيسية وفي الحدائق والمتنزهات العامة . توجد أنواع أخرى من المشاتل تقوم باكثار نوع معين من اشجار الغابات المتخصصة أو متخصصة لأنتاج عدة أنواع من الشتلات ومنها مشاتل الفاكهة التفاحية ومشاتل الورد ومشاتل القوغ ....الخ . وتقسم هذه المشاتل في العراق الى قسمين رئيسة :</vt:lpstr>
      <vt:lpstr>أ – المشاتل الأهلية : تتخصص هذة المشاتل في أنتاج شتلات الفاكهة النفضية كالمشاتل الموجودة في مدينة بغداد أو تخصص في أنتاج شتلات الفاكهة المستديمة الخضرة كمشاتل الحمضيات في محافظة ديالى , كما تقوم بعض هذه المشاتل بأنتاج شتلات الزينة الحولية والمعمرة . وهناك توسع في انشاء هذه المشاتل نتيجة للتوسع في الحركة العمرانية وأزدياد الطلب على هذه النباتات من قبل اصحاب الحدائق المنزلية وكذلك الهواه . ب – المشاتل الحكومية : تعتبر من اهم المشاتل المتخصصة والغرض منها سد الحاجة الطلب على شتلات الفاكهة والزينة وشتلات الغابات , وتباع هذة الشتلات بأسعار منخفضة لغرض نشر زراعة هذه الأنواع من النباتات ولتشجيع انتاجها والأستفادة منها في تجميل المدن . </vt:lpstr>
      <vt:lpstr>الشروط الخاصة بأنشاء المشاتل : يجب توفر بعض الشروط الخاصة بأنشاء المشتل قبل البدأ بأنتاج الشتلات التي تعتبر ضرورية لضمان الأنتاج وتنظيم سير العمل فيه وهي : 1 – أنشاء سياج حول القطع المزروعة يكون من الاسلاك او البناء أو النباتات الشائكة لوقاية وحماية النباتات من التجاوزات . 2 – تخطيط الممرات الضرورية وتحديد محل المنشآت ثم تخطيط الأرض حسب الانواع والأصناف المراد زراعتها . </vt:lpstr>
      <vt:lpstr>3 – تحديد مصادر المياه وكيفية الوصول اليها وطريقة الري وعمل الأحواض لري الأصص والصناديق الخشبية ومد الأنابيب لري الأحواض و مراقد البذور . 4 – تخصيص اماكن لحفظ السنادين والصناديق وكذلك الأسمدة وكل ما تحتاجه عملية الأكثار وتنسق جيدا بحيث يمكن الوصول اليها بسهولة . 5 – تخصيص اماكن لنشر البذور وتجفيفها وحفضها لحين زراعتها. 6 – تخطيط الحقل بحيث تخصص أماكن لزراعة العقل والبذور التي تزرع لغرض انتاج أصول الى حين أجراء موعد تطعيمها .</vt:lpstr>
      <vt:lpstr>تخطيط المشتل  يجب مراعاة النقاط التالية عند تخطيط المشتل وهي: 1 – توزيع الظل والضوء بصورة منتظمة على النباتات المزروعة عن طريق تنظيم خطوط الزراعة ( المروز) بألأتجاه من الشمال الى الجنوب او من الشرق الى الغرب . 2 – عمل طرق واسعة لحركة الساحبات والأجهزة المرتبطة بها خلال أرض المشتل في اي وقت تحتاج اليها العمليات الزراعية ولأي قطع من المشتل وبلا صعوبة , كما يجب عمل مسافات كافية حول القطع المزروعة في نهاية الخطوط لأستدارة العجلات مع الأجهزة المرتبطة بها .</vt:lpstr>
      <vt:lpstr>3 – اذا كانت مساحة المشتل كبيرة فيجب تقسيمها الى قطع أصغر وذلك ليسهل العمل فيها على ان تتوسطها طرق عريضة تسمح بمرور الساحبات وعربات النقل وأجهزة الحراثة ونقل الشتلات الى محلات بيعها . يعتمد عدد القطع التي يحتوي عليها المشتل على المساحة الكلية له وعلى انواع الأصناف التي يقوم بزراعتها أصحاب المشاتل .  دورة المشتل ( الدورة الزراعية ) يقصد بالدورة الزراعية تعاقب زراعة النباتات بصورة منتظمة من سنة الى أخرى في مساحة معينة من الأرض . الغرض منها انتاج شتلات قوية جيدة النمو خالية من الأمراض والحشرات بدون أجهاد التربة والتأكيد على صفاتها الفيزيائية والكيميائية والمواد الغذائية الموجودة فيها والتي بدورها تؤثر على انتاج المحاصيل المزروعة في السنين اللاحقة .</vt:lpstr>
      <vt:lpstr>عند تصميم الدورة الزراعية يجب الأهتمام بما يلي: 1 – الحفاظ على خصوبة التربة نتيجة نمو النباتات فيها وعلى التربة نفسها عند القيام بقلع الشتلات مع كتله التربة المحيطة بالجذور وخاصة بالنسبة للشتلات المستديمة الخضرة , كالحمضيات والزيتون واضافة كميات من الرمل او التربة الجيدة لها بين فترة واخرى .  2- العمل على تجنب اجهاد قطع معينه دون الاخرى حيث يودي ذلك الى استغلال القطع جميعا استغلالا” صحيحا” يساعد على انتاج شتلات ذات نوع جيد . 3 – يجب ان تسمح دورة المشاتل بأنتاج شتلات متعددة النوعية ولعدة سنوات دون أنقطاع لتغطية حاجة السوق منها .</vt:lpstr>
      <vt:lpstr>شكرا” لحسن لأصغائكم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مشاتل وأكثار نبات عملي</dc:title>
  <dc:creator>DR.Ahmed Saker 2o1O</dc:creator>
  <cp:lastModifiedBy>DR.Ahmed Saker 2o1O</cp:lastModifiedBy>
  <cp:revision>18</cp:revision>
  <dcterms:created xsi:type="dcterms:W3CDTF">2021-04-27T15:07:54Z</dcterms:created>
  <dcterms:modified xsi:type="dcterms:W3CDTF">2022-05-06T15:03:18Z</dcterms:modified>
</cp:coreProperties>
</file>